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59"/>
  </p:notesMasterIdLst>
  <p:handoutMasterIdLst>
    <p:handoutMasterId r:id="rId60"/>
  </p:handoutMasterIdLst>
  <p:sldIdLst>
    <p:sldId id="256" r:id="rId3"/>
    <p:sldId id="2142534305" r:id="rId4"/>
    <p:sldId id="2142534323" r:id="rId5"/>
    <p:sldId id="2142534377" r:id="rId6"/>
    <p:sldId id="2142534376" r:id="rId7"/>
    <p:sldId id="2142534372" r:id="rId8"/>
    <p:sldId id="2142534380" r:id="rId9"/>
    <p:sldId id="2142534398" r:id="rId10"/>
    <p:sldId id="2142534385" r:id="rId11"/>
    <p:sldId id="2142534391" r:id="rId12"/>
    <p:sldId id="2142534373" r:id="rId13"/>
    <p:sldId id="2142534381" r:id="rId14"/>
    <p:sldId id="2142534382" r:id="rId15"/>
    <p:sldId id="2142534418" r:id="rId16"/>
    <p:sldId id="2142534383" r:id="rId17"/>
    <p:sldId id="2142534392" r:id="rId18"/>
    <p:sldId id="2142534394" r:id="rId19"/>
    <p:sldId id="2142534395" r:id="rId20"/>
    <p:sldId id="2142534399" r:id="rId21"/>
    <p:sldId id="2142534401" r:id="rId22"/>
    <p:sldId id="2142534402" r:id="rId23"/>
    <p:sldId id="2142534403" r:id="rId24"/>
    <p:sldId id="2142534404" r:id="rId25"/>
    <p:sldId id="2142534405" r:id="rId26"/>
    <p:sldId id="2142534407" r:id="rId27"/>
    <p:sldId id="2142534406" r:id="rId28"/>
    <p:sldId id="2142534408" r:id="rId29"/>
    <p:sldId id="2142534400" r:id="rId30"/>
    <p:sldId id="2142534375" r:id="rId31"/>
    <p:sldId id="2142534428" r:id="rId32"/>
    <p:sldId id="2142534413" r:id="rId33"/>
    <p:sldId id="2142534419" r:id="rId34"/>
    <p:sldId id="2142534414" r:id="rId35"/>
    <p:sldId id="2142534433" r:id="rId36"/>
    <p:sldId id="2142534397" r:id="rId37"/>
    <p:sldId id="2142534415" r:id="rId38"/>
    <p:sldId id="2142534422" r:id="rId39"/>
    <p:sldId id="2142534423" r:id="rId40"/>
    <p:sldId id="2142534424" r:id="rId41"/>
    <p:sldId id="2142534425" r:id="rId42"/>
    <p:sldId id="2142534426" r:id="rId43"/>
    <p:sldId id="2142534427" r:id="rId44"/>
    <p:sldId id="2142534429" r:id="rId45"/>
    <p:sldId id="2142534432" r:id="rId46"/>
    <p:sldId id="2142534430" r:id="rId47"/>
    <p:sldId id="2142534431" r:id="rId48"/>
    <p:sldId id="2142534374" r:id="rId49"/>
    <p:sldId id="2142534368" r:id="rId50"/>
    <p:sldId id="2142534410" r:id="rId51"/>
    <p:sldId id="2142534411" r:id="rId52"/>
    <p:sldId id="2142534434" r:id="rId53"/>
    <p:sldId id="2142534367" r:id="rId54"/>
    <p:sldId id="2142534340" r:id="rId55"/>
    <p:sldId id="2626" r:id="rId56"/>
    <p:sldId id="257" r:id="rId57"/>
    <p:sldId id="2142534301" r:id="rId5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FB600"/>
    <a:srgbClr val="F05A28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6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6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0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5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2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1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8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6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41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0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60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2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6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09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9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6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47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58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034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93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85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146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96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3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SanjulaGanepola/ibmi-talks/blob/main/Build%20a%20Watson%20AI%20Chatbot%20from%20Db2/server/server.j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4.png"/><Relationship Id="rId4" Type="http://schemas.openxmlformats.org/officeDocument/2006/relationships/hyperlink" Target="https://www.pngall.com/profile-png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ibmi-talks/blob/main/Build%20a%20Watson%20AI%20Chatbot%20from%20Db2/server/account.sql" TargetMode="External"/><Relationship Id="rId2" Type="http://schemas.openxmlformats.org/officeDocument/2006/relationships/hyperlink" Target="https://cloud.ibm.com/docs/watson-assistan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hePrez/ServiceCommander-IBMi" TargetMode="External"/><Relationship Id="rId5" Type="http://schemas.openxmlformats.org/officeDocument/2006/relationships/hyperlink" Target="https://github.com/SanjulaGanepola/ibmi-talks/blob/main/Build%20a%20Watson%20AI%20Chatbot%20from%20Db2/server/swagger/swagger.json" TargetMode="External"/><Relationship Id="rId4" Type="http://schemas.openxmlformats.org/officeDocument/2006/relationships/hyperlink" Target="https://github.com/SanjulaGanepola/ibmi-talks/blob/main/Build%20a%20Watson%20AI%20Chatbot%20from%20Db2/server/server.js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Build a Watson AI Chatbot from Db2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sanjula.ganepola@ibm.com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Steps and Conditions?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45DDE-DF0C-885E-A1F3-12E6F2C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8" y="932887"/>
            <a:ext cx="4022456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DC8779D-0152-A3FF-54D3-EE2D7598A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3134947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step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back-and-forth interaction between your assistant and your customer</a:t>
            </a: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Conditions</a:t>
            </a:r>
            <a:r>
              <a:rPr lang="en-US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are requirements which must be met for the step to be triggered</a:t>
            </a:r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546AC-0B68-C66B-3A39-AC956529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60" y="932887"/>
            <a:ext cx="2839454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F70EAA-052C-5007-2A6D-BD6521D7CD7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775314" y="3646543"/>
            <a:ext cx="85854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2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Build a Chatbot</a:t>
            </a:r>
          </a:p>
        </p:txBody>
      </p:sp>
    </p:spTree>
    <p:extLst>
      <p:ext uri="{BB962C8B-B14F-4D97-AF65-F5344CB8AC3E}">
        <p14:creationId xmlns:p14="http://schemas.microsoft.com/office/powerpoint/2010/main" val="64403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F7ABDE1-0333-DF62-3EB3-D2CCCA1435FB}"/>
              </a:ext>
            </a:extLst>
          </p:cNvPr>
          <p:cNvSpPr/>
          <p:nvPr/>
        </p:nvSpPr>
        <p:spPr>
          <a:xfrm>
            <a:off x="3909492" y="2241604"/>
            <a:ext cx="3995392" cy="3004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Demo Example – </a:t>
            </a:r>
            <a:r>
              <a:rPr lang="en-CA" b="1" dirty="0" err="1">
                <a:latin typeface="+mj-lt"/>
              </a:rPr>
              <a:t>ConnectMe</a:t>
            </a:r>
            <a:r>
              <a:rPr lang="en-CA" b="1" dirty="0">
                <a:latin typeface="+mj-lt"/>
              </a:rPr>
              <a:t> Inc.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DCEE92-11CF-59CF-7303-8605DF95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2624839"/>
            <a:ext cx="615028" cy="61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E3DD7-5DCB-E2A3-33AA-43290DEA605F}"/>
              </a:ext>
            </a:extLst>
          </p:cNvPr>
          <p:cNvSpPr txBox="1"/>
          <p:nvPr/>
        </p:nvSpPr>
        <p:spPr>
          <a:xfrm>
            <a:off x="1122522" y="323958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0C0C11-B122-BADA-747F-DF20D881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3990114"/>
            <a:ext cx="615028" cy="61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F4B8E-E048-90BB-2DD1-339F82B472E2}"/>
              </a:ext>
            </a:extLst>
          </p:cNvPr>
          <p:cNvSpPr txBox="1"/>
          <p:nvPr/>
        </p:nvSpPr>
        <p:spPr>
          <a:xfrm>
            <a:off x="1122523" y="4605142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1E2D8-D97F-AF29-39A9-804B47550AC8}"/>
              </a:ext>
            </a:extLst>
          </p:cNvPr>
          <p:cNvSpPr txBox="1"/>
          <p:nvPr/>
        </p:nvSpPr>
        <p:spPr>
          <a:xfrm>
            <a:off x="6235039" y="2241604"/>
            <a:ext cx="16648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 err="1">
                <a:latin typeface="+mj-lt"/>
              </a:rPr>
              <a:t>ConnectMe</a:t>
            </a:r>
            <a:r>
              <a:rPr lang="en-CA" sz="1500" dirty="0">
                <a:latin typeface="+mj-lt"/>
              </a:rPr>
              <a:t> Inc.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10A95E1-E7B1-446F-447E-6D65EFC1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107" y="2624267"/>
            <a:ext cx="615600" cy="61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93693-89A7-C028-8153-A45DD4B66E9E}"/>
              </a:ext>
            </a:extLst>
          </p:cNvPr>
          <p:cNvSpPr txBox="1"/>
          <p:nvPr/>
        </p:nvSpPr>
        <p:spPr>
          <a:xfrm>
            <a:off x="4081919" y="3239867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F97427-9836-D177-C464-F5785D02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82" y="3989828"/>
            <a:ext cx="615600" cy="61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833DC4-EBAE-1068-16AC-01328B8BA582}"/>
              </a:ext>
            </a:extLst>
          </p:cNvPr>
          <p:cNvSpPr txBox="1"/>
          <p:nvPr/>
        </p:nvSpPr>
        <p:spPr>
          <a:xfrm>
            <a:off x="4047794" y="4605428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39D0FE5-48F8-B1E5-94E0-7F80582E3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7375" y="2624267"/>
            <a:ext cx="615600" cy="615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6FEF73-D5F8-D909-4BBE-0F7CCB079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7375" y="3987894"/>
            <a:ext cx="615600" cy="615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9B0CC-D863-5125-8BFE-09DEE9CC4ED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4846707" y="2932067"/>
            <a:ext cx="2070668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725972-EEEF-8C05-F0CC-B66DFF27D6FE}"/>
              </a:ext>
            </a:extLst>
          </p:cNvPr>
          <p:cNvCxnSpPr>
            <a:cxnSpLocks/>
          </p:cNvCxnSpPr>
          <p:nvPr/>
        </p:nvCxnSpPr>
        <p:spPr>
          <a:xfrm>
            <a:off x="4961769" y="2998943"/>
            <a:ext cx="1851476" cy="1222343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873D99-A999-99DD-3A26-889A3C0B740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812582" y="4295694"/>
            <a:ext cx="2104793" cy="1934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862AD6-5F11-C857-E3CA-4B06DE8E2E15}"/>
              </a:ext>
            </a:extLst>
          </p:cNvPr>
          <p:cNvCxnSpPr>
            <a:cxnSpLocks/>
          </p:cNvCxnSpPr>
          <p:nvPr/>
        </p:nvCxnSpPr>
        <p:spPr>
          <a:xfrm flipV="1">
            <a:off x="4916712" y="2998943"/>
            <a:ext cx="1885601" cy="1238322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9D2E8A-CA02-C49B-F11E-69DB6117EB8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092188" y="2932067"/>
            <a:ext cx="2138919" cy="286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10CCA1-217E-B30D-D13F-571CD9FC02DD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092188" y="4297628"/>
            <a:ext cx="2104794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E76458-75BF-5E4B-672D-14F964499849}"/>
              </a:ext>
            </a:extLst>
          </p:cNvPr>
          <p:cNvSpPr txBox="1"/>
          <p:nvPr/>
        </p:nvSpPr>
        <p:spPr>
          <a:xfrm>
            <a:off x="6545467" y="3237934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Database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BAAFD-8F2E-7B51-5567-3FF577449663}"/>
              </a:ext>
            </a:extLst>
          </p:cNvPr>
          <p:cNvSpPr txBox="1"/>
          <p:nvPr/>
        </p:nvSpPr>
        <p:spPr>
          <a:xfrm>
            <a:off x="6545467" y="460734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FAQ Manual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AE9080D-A62E-AA4A-B27A-6558CBD6ABE5}"/>
              </a:ext>
            </a:extLst>
          </p:cNvPr>
          <p:cNvSpPr txBox="1">
            <a:spLocks/>
          </p:cNvSpPr>
          <p:nvPr/>
        </p:nvSpPr>
        <p:spPr>
          <a:xfrm>
            <a:off x="316353" y="1208792"/>
            <a:ext cx="11297171" cy="515179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CA" dirty="0" err="1">
                <a:solidFill>
                  <a:srgbClr val="1670FF"/>
                </a:solidFill>
                <a:latin typeface="+mj-lt"/>
              </a:rPr>
              <a:t>ConnectMe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Inc. is a telecommunications company with cable, internet, and phone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76AEC-C5C2-D008-F4BE-3B2140DD1EEA}"/>
              </a:ext>
            </a:extLst>
          </p:cNvPr>
          <p:cNvSpPr txBox="1"/>
          <p:nvPr/>
        </p:nvSpPr>
        <p:spPr>
          <a:xfrm>
            <a:off x="8941663" y="2444234"/>
            <a:ext cx="23308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CA" dirty="0">
                <a:latin typeface="+mj-lt"/>
              </a:rPr>
              <a:t>Goals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Streamline bill payment services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Update account data in real-time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Provide 24/7 support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DE4336-AD7F-1E10-A3E2-B976ABEF7958}"/>
              </a:ext>
            </a:extLst>
          </p:cNvPr>
          <p:cNvSpPr/>
          <p:nvPr/>
        </p:nvSpPr>
        <p:spPr>
          <a:xfrm>
            <a:off x="8054072" y="3472715"/>
            <a:ext cx="778132" cy="515179"/>
          </a:xfrm>
          <a:prstGeom prst="rightArrow">
            <a:avLst/>
          </a:prstGeom>
          <a:solidFill>
            <a:srgbClr val="FFB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25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B4607-88D4-67C6-0F55-666DA9C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4" y="972152"/>
            <a:ext cx="10949252" cy="5370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1E442-BF05-F540-BE20-DAD8B912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5" y="1013945"/>
            <a:ext cx="7844590" cy="5161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Customize Web Chat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497BC-C703-2198-F56B-6DA3B2FA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2" y="1039528"/>
            <a:ext cx="10864656" cy="5255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64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Action From Scratch and Set Initial Phrase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DC798-0B65-8A02-7BAD-711DE336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07" y="3697774"/>
            <a:ext cx="6506585" cy="2765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030FF-E3A6-4395-7129-553F47C8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07" y="1023515"/>
            <a:ext cx="6506585" cy="2136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551B73-5094-BA44-6AC2-C6E7F105990B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6096000" y="3160227"/>
            <a:ext cx="0" cy="53754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3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Example Phrases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90E9C-A97A-F4DC-F0E6-6C69099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01" y="847024"/>
            <a:ext cx="6003797" cy="5522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B231D-9A9A-CAF5-6832-444CAB3115B3}"/>
              </a:ext>
            </a:extLst>
          </p:cNvPr>
          <p:cNvSpPr/>
          <p:nvPr/>
        </p:nvSpPr>
        <p:spPr>
          <a:xfrm>
            <a:off x="3272588" y="2011680"/>
            <a:ext cx="4167739" cy="442762"/>
          </a:xfrm>
          <a:prstGeom prst="rect">
            <a:avLst/>
          </a:prstGeom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8B6F6-37A4-364A-E589-25A4D1659635}"/>
              </a:ext>
            </a:extLst>
          </p:cNvPr>
          <p:cNvCxnSpPr>
            <a:cxnSpLocks/>
          </p:cNvCxnSpPr>
          <p:nvPr/>
        </p:nvCxnSpPr>
        <p:spPr>
          <a:xfrm flipH="1">
            <a:off x="7517331" y="2233061"/>
            <a:ext cx="193467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DB10E5-3146-6392-396A-7703C237927D}"/>
              </a:ext>
            </a:extLst>
          </p:cNvPr>
          <p:cNvSpPr txBox="1"/>
          <p:nvPr/>
        </p:nvSpPr>
        <p:spPr>
          <a:xfrm>
            <a:off x="9413507" y="2048395"/>
            <a:ext cx="48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⭐</a:t>
            </a:r>
          </a:p>
        </p:txBody>
      </p:sp>
    </p:spTree>
    <p:extLst>
      <p:ext uri="{BB962C8B-B14F-4D97-AF65-F5344CB8AC3E}">
        <p14:creationId xmlns:p14="http://schemas.microsoft.com/office/powerpoint/2010/main" val="199533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First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C631B-FCE9-E3B0-8095-A9722330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2" y="1033812"/>
            <a:ext cx="9599115" cy="5030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27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Custom Response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45A7-D298-F784-1676-DF0B1884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7" y="2085000"/>
            <a:ext cx="5004740" cy="316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3675B-D02B-FEB5-5CED-87173282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00" y="1422406"/>
            <a:ext cx="5415783" cy="4494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23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Overview of </a:t>
            </a:r>
            <a:r>
              <a:rPr lang="en-CA" dirty="0" err="1">
                <a:latin typeface="+mj-lt"/>
              </a:rPr>
              <a:t>Watsonx</a:t>
            </a:r>
            <a:r>
              <a:rPr lang="en-CA" dirty="0">
                <a:latin typeface="+mj-lt"/>
              </a:rPr>
              <a:t>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Planning Your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Terminology You Should Know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Let’s Build a Chatbot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Integrate with Db2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32238-5EB4-092E-6CE3-95D050A6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64" y="959929"/>
            <a:ext cx="8197472" cy="54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Another Clarification Step</a:t>
            </a:r>
          </a:p>
        </p:txBody>
      </p:sp>
    </p:spTree>
    <p:extLst>
      <p:ext uri="{BB962C8B-B14F-4D97-AF65-F5344CB8AC3E}">
        <p14:creationId xmlns:p14="http://schemas.microsoft.com/office/powerpoint/2010/main" val="227951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71E81-EF48-709B-7C7C-998CC3E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16" y="1679062"/>
            <a:ext cx="7935968" cy="34998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Condition</a:t>
            </a:r>
          </a:p>
        </p:txBody>
      </p:sp>
    </p:spTree>
    <p:extLst>
      <p:ext uri="{BB962C8B-B14F-4D97-AF65-F5344CB8AC3E}">
        <p14:creationId xmlns:p14="http://schemas.microsoft.com/office/powerpoint/2010/main" val="174826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 Agent Handoff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891CA-E310-3D78-E3F9-3EB05F0F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1" y="893857"/>
            <a:ext cx="8393230" cy="558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85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ECB8B-DD70-ECFE-2537-25ABAAEB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3" y="3497885"/>
            <a:ext cx="5959018" cy="3054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C4CF-3ACB-FDD3-FF3A-A087F09B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73" y="922116"/>
            <a:ext cx="5959018" cy="2274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5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Response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3566-86AA-FA0D-973A-56542BDD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21" y="934953"/>
            <a:ext cx="7420758" cy="5478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31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Edit Response in JSON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7531-4DE8-F14B-A82A-6A30D55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9" y="1247140"/>
            <a:ext cx="10223902" cy="43637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36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End the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D927C-F651-6DA0-0BBB-041A86E7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0" y="1472669"/>
            <a:ext cx="10375540" cy="3912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84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Use Visualization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4CFB2-D336-2F39-C4AF-3AA2089B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7" y="1341414"/>
            <a:ext cx="517067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5E165-90E6-E340-B4C5-8AB5AD39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74" y="1341414"/>
            <a:ext cx="510224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B81C6A7-B098-0BD0-40D9-0BCC987BA37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751548" y="3591560"/>
            <a:ext cx="70922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14922-1B80-5F81-4985-8E1704CF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899160"/>
            <a:ext cx="3854493" cy="5505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52177-B385-C3A8-B3DB-11CBCB2F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5" y="1257674"/>
            <a:ext cx="3854493" cy="4788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AA365-4110-2E8A-63DB-82F83EDCB05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43869" y="3652132"/>
            <a:ext cx="147773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7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Integrate with Db2</a:t>
            </a:r>
          </a:p>
        </p:txBody>
      </p:sp>
    </p:spTree>
    <p:extLst>
      <p:ext uri="{BB962C8B-B14F-4D97-AF65-F5344CB8AC3E}">
        <p14:creationId xmlns:p14="http://schemas.microsoft.com/office/powerpoint/2010/main" val="266933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Overview of </a:t>
            </a:r>
            <a:r>
              <a:rPr lang="en-US" sz="4500" b="1" dirty="0" err="1">
                <a:latin typeface="+mj-lt"/>
              </a:rPr>
              <a:t>Watsonx</a:t>
            </a:r>
            <a:r>
              <a:rPr lang="en-US" sz="4500" b="1" dirty="0">
                <a:latin typeface="+mj-lt"/>
              </a:rPr>
              <a:t> Assistant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BC71C-200D-7131-5F3D-F9E7754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1186078"/>
            <a:ext cx="5514848" cy="4659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3F441-2584-675F-C120-09B06E210B9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096000" y="3515626"/>
            <a:ext cx="73378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E145D-E0D1-837D-DDC7-0C70B45D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88" y="2710231"/>
            <a:ext cx="4880041" cy="161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80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REST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B838-C6E4-E62A-BB8F-6B24D725874F}"/>
              </a:ext>
            </a:extLst>
          </p:cNvPr>
          <p:cNvSpPr txBox="1"/>
          <p:nvPr/>
        </p:nvSpPr>
        <p:spPr>
          <a:xfrm>
            <a:off x="704639" y="872796"/>
            <a:ext cx="35541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👨🏻‍💻Server Source Code: </a:t>
            </a:r>
            <a:r>
              <a:rPr lang="en-US" sz="1700" dirty="0">
                <a:latin typeface="+mj-lt"/>
                <a:hlinkClick r:id="rId2"/>
              </a:rPr>
              <a:t>server.js </a:t>
            </a:r>
            <a:endParaRPr lang="en-CA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31C80-76C8-30F8-DE6C-6A975412E972}"/>
              </a:ext>
            </a:extLst>
          </p:cNvPr>
          <p:cNvSpPr txBox="1"/>
          <p:nvPr/>
        </p:nvSpPr>
        <p:spPr>
          <a:xfrm>
            <a:off x="704639" y="5690588"/>
            <a:ext cx="44454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 * FROM CONNECTME.ACCOUNT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2A67-597A-56FB-EB76-E01C43FCB58D}"/>
              </a:ext>
            </a:extLst>
          </p:cNvPr>
          <p:cNvSpPr txBox="1"/>
          <p:nvPr/>
        </p:nvSpPr>
        <p:spPr>
          <a:xfrm>
            <a:off x="5885637" y="5690589"/>
            <a:ext cx="557578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 CONNECTME.ACCOUNT SET NAME = ?, ACCOUNT_NUMBER = ?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2B924E-C574-5BB7-C938-FD4AAE6D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9" y="1342830"/>
            <a:ext cx="444545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595910-35D7-D118-8517-145065A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37" y="1342829"/>
            <a:ext cx="557578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26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Service Commander Definition to Start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AD32-4F13-6DD2-4EE6-3D4CFF8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8" y="2737630"/>
            <a:ext cx="5299291" cy="1729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4A5C5-0577-67AB-9AF1-F4DAC8378F5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6076749" y="3602250"/>
            <a:ext cx="1103697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4A4AA-5C14-DA1D-617D-E2943C78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820920"/>
            <a:ext cx="4103726" cy="3562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A527A-2281-72FF-8BCC-820DB154C6C8}"/>
              </a:ext>
            </a:extLst>
          </p:cNvPr>
          <p:cNvSpPr txBox="1"/>
          <p:nvPr/>
        </p:nvSpPr>
        <p:spPr>
          <a:xfrm>
            <a:off x="777458" y="1717685"/>
            <a:ext cx="5318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Service Commander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 utility for managing services and applications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87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 (in JSON format)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659D8-BE5B-D7E1-8074-673DF75D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36" y="1133314"/>
            <a:ext cx="6675797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C1F49-EE26-B8EF-E2C3-3F0CB21C62C5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4573111" y="3617866"/>
            <a:ext cx="49502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CB8A64-E6C7-01E8-51C7-AFD2ACB6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0" y="1133314"/>
            <a:ext cx="4222571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431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Test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B4822-25A0-56FA-F999-A8947A4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89" y="1809056"/>
            <a:ext cx="4852423" cy="3697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A180C-F416-1E0C-D719-A3EB6C22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9" y="1809620"/>
            <a:ext cx="5681990" cy="3696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15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Custom Extension in </a:t>
            </a:r>
            <a:r>
              <a:rPr lang="en-CA" b="1" dirty="0" err="1">
                <a:latin typeface="+mj-lt"/>
              </a:rPr>
              <a:t>Catelog</a:t>
            </a:r>
            <a:endParaRPr lang="en-CA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0956B-E512-9615-ED5F-302F50D9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51" y="879232"/>
            <a:ext cx="7057098" cy="5477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88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5F1C6-5CB7-F70C-2428-E5DFAA5E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8" y="1698161"/>
            <a:ext cx="4097389" cy="2516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26870-AB5D-3092-B22A-77718CF6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8" y="862404"/>
            <a:ext cx="5834402" cy="13285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45D1E-5339-EF3E-BF00-02ED8BBEED5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553917" y="1526703"/>
            <a:ext cx="956621" cy="142974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E3A6E-DF91-3243-D1AA-E00687FD2C0E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4553917" y="2956443"/>
            <a:ext cx="956621" cy="15168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86887-5C6E-EA65-4384-06220BD8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8" y="2346002"/>
            <a:ext cx="5834402" cy="4254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023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Extension to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EB40B-C404-8A41-0818-5577FF23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63" y="917496"/>
            <a:ext cx="5603474" cy="5517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081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Action with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7EC77-94F5-CBB8-D3FF-E42DDBD3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4" y="1235607"/>
            <a:ext cx="10980372" cy="4628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86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AC944-1579-8951-38A0-7CEF8AA1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4" y="1420169"/>
            <a:ext cx="5341035" cy="429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5A869-921C-0515-FB8F-59A6D1D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5" y="2330512"/>
            <a:ext cx="5485049" cy="2475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879784" y="3568069"/>
            <a:ext cx="54455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044454"/>
            <a:ext cx="5831487" cy="51285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“Conversational AI solution that empowers anyone to effortlessly build generative AI Assistants that deliver frictionless self-service experiences to customers”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Use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Watsonx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Assistant to build your own branded live chatbot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💻 Bring the assistant to your customers, where they are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🧠 Create AI-driven conversational flows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📑 Embed existing help content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🤝 Connect to your customer service teams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🎯 Track customer engagement and satisfaction</a:t>
            </a:r>
            <a:endParaRPr lang="en-CA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754815-AFE5-3BF3-180C-020FA221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42" y="1658196"/>
            <a:ext cx="5499480" cy="39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2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Success and Failure 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F70C7-444F-B5D0-84DE-AA7EE5F0227A}"/>
              </a:ext>
            </a:extLst>
          </p:cNvPr>
          <p:cNvSpPr txBox="1"/>
          <p:nvPr/>
        </p:nvSpPr>
        <p:spPr>
          <a:xfrm>
            <a:off x="625764" y="876703"/>
            <a:ext cx="49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Success</a:t>
            </a:r>
            <a:endParaRPr lang="en-CA" u="sng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116A-E1F0-5545-49BB-CFAC6357EAEC}"/>
              </a:ext>
            </a:extLst>
          </p:cNvPr>
          <p:cNvSpPr txBox="1"/>
          <p:nvPr/>
        </p:nvSpPr>
        <p:spPr>
          <a:xfrm>
            <a:off x="6096001" y="876703"/>
            <a:ext cx="549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Failure</a:t>
            </a:r>
            <a:endParaRPr lang="en-CA" u="sng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FAD881-FAB1-54D8-588A-D6A75D3B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" y="1405473"/>
            <a:ext cx="5246380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63B30-9C2E-39EB-AF02-296849D0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57" y="1405473"/>
            <a:ext cx="5400489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20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E7EA1-16CB-2624-3E9B-075F358B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26" y="945459"/>
            <a:ext cx="4049828" cy="538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90F4E-2A93-C358-82DA-3AC3A446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54" y="2504822"/>
            <a:ext cx="4575785" cy="2262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35254" y="3635915"/>
            <a:ext cx="105440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4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Duplicate Action and Update Phrase +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7ACFD-2E07-3A01-7A9D-C3CFF727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7" y="2854565"/>
            <a:ext cx="4125166" cy="1563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8D803-B336-7ABE-2AA5-A8368BEC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4" y="1763992"/>
            <a:ext cx="7154671" cy="3744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0334B-CC16-17F9-46C6-938CCFE89F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97963" y="3636459"/>
            <a:ext cx="34327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21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Clarification 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D9B58-A493-AC83-9833-116C327E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88" y="962024"/>
            <a:ext cx="6739624" cy="540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8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12CFE-98EB-3109-17C0-15A302C4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40" y="1415697"/>
            <a:ext cx="5344275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5954210" y="3563598"/>
            <a:ext cx="54293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E2736F-862E-B18A-17A9-63AE6194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7" y="1415697"/>
            <a:ext cx="5643793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62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E37A-C68C-2FA2-75C0-1348917A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71" y="866375"/>
            <a:ext cx="6473858" cy="5572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493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961329" y="3631132"/>
            <a:ext cx="69833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852C14-F2AB-2A11-0247-DF0AC540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3" y="1493683"/>
            <a:ext cx="3381056" cy="4274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16069-0146-FB39-2780-9BCB049B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64" y="1493682"/>
            <a:ext cx="3339764" cy="4274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CAFBA-17F3-5FAB-36BC-CF9B9408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764" y="1493681"/>
            <a:ext cx="2892815" cy="4274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16B9E-EA31-DA0A-893C-6D380B87E63D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7999428" y="3631131"/>
            <a:ext cx="698336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69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02775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Actions with Templates</a:t>
            </a:r>
          </a:p>
        </p:txBody>
      </p:sp>
      <p:pic>
        <p:nvPicPr>
          <p:cNvPr id="1026" name="Picture 2" descr="Template details">
            <a:extLst>
              <a:ext uri="{FF2B5EF4-FFF2-40B4-BE49-F238E27FC236}">
                <a16:creationId xmlns:a16="http://schemas.microsoft.com/office/drawing/2014/main" id="{A49D8EA1-354E-4994-2A72-DD5B67E9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99" y="913975"/>
            <a:ext cx="8886202" cy="55306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15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Default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07AF8-69AB-0391-6F52-3FC3DB4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9" y="1836566"/>
            <a:ext cx="10750181" cy="3184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70C23-2205-3955-DD78-F2EC74E9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" y="797976"/>
            <a:ext cx="10975992" cy="58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2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Global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9ADB0-9701-10B5-4089-74D8A396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0" y="2861508"/>
            <a:ext cx="376246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8B9A5-91DB-116D-6C75-EF5816034825}"/>
              </a:ext>
            </a:extLst>
          </p:cNvPr>
          <p:cNvSpPr txBox="1"/>
          <p:nvPr/>
        </p:nvSpPr>
        <p:spPr>
          <a:xfrm>
            <a:off x="493670" y="1461185"/>
            <a:ext cx="3762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Clarifying Questions</a:t>
            </a:r>
          </a:p>
          <a:p>
            <a:pPr algn="ctr"/>
            <a:r>
              <a:rPr lang="en-US" dirty="0">
                <a:latin typeface="+mj-lt"/>
              </a:rPr>
              <a:t>Show options when multiple actions seem to match what the customer wants</a:t>
            </a:r>
            <a:endParaRPr lang="en-CA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9EF824-C8DF-565F-F8DC-54F5CD9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55" y="2861508"/>
            <a:ext cx="321514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27509-B442-4FF3-84D7-97D24099EA2D}"/>
              </a:ext>
            </a:extLst>
          </p:cNvPr>
          <p:cNvSpPr txBox="1"/>
          <p:nvPr/>
        </p:nvSpPr>
        <p:spPr>
          <a:xfrm>
            <a:off x="4739555" y="1461184"/>
            <a:ext cx="3215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Change Conversation Topics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Switch to other actions when customers ask about other topics</a:t>
            </a:r>
            <a:endParaRPr lang="en-CA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B4671-B834-669E-BD7E-E4978FCD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20" y="2817594"/>
            <a:ext cx="3215140" cy="3040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3C5293-FBBE-2E81-3AA8-C502C447E8B9}"/>
              </a:ext>
            </a:extLst>
          </p:cNvPr>
          <p:cNvSpPr txBox="1"/>
          <p:nvPr/>
        </p:nvSpPr>
        <p:spPr>
          <a:xfrm>
            <a:off x="8219550" y="1461184"/>
            <a:ext cx="3652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Intelligent Information Gathering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The assistant retrieves and uses prior inputs to streamline the conversation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88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Search Integration with Watson Discovery</a:t>
            </a:r>
          </a:p>
        </p:txBody>
      </p:sp>
      <p:pic>
        <p:nvPicPr>
          <p:cNvPr id="2" name="Picture 2" descr="Bring your own search to IBM Watson Assistant | by J William Murdock | IBM Watson  Assistant | Medium">
            <a:extLst>
              <a:ext uri="{FF2B5EF4-FFF2-40B4-BE49-F238E27FC236}">
                <a16:creationId xmlns:a16="http://schemas.microsoft.com/office/drawing/2014/main" id="{7102CD3E-812C-18D9-78DF-6A7B4DD6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2370" r="19193"/>
          <a:stretch/>
        </p:blipFill>
        <p:spPr bwMode="auto">
          <a:xfrm>
            <a:off x="8505525" y="1327463"/>
            <a:ext cx="3099335" cy="48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's face in a yellow circle&#10;&#10;Description automatically generated with low confidence">
            <a:extLst>
              <a:ext uri="{FF2B5EF4-FFF2-40B4-BE49-F238E27FC236}">
                <a16:creationId xmlns:a16="http://schemas.microsoft.com/office/drawing/2014/main" id="{5860D2BC-EB7B-B4A8-99FD-5F09300F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46747" y="787509"/>
            <a:ext cx="1322481" cy="138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9C6C3-AF23-8BAE-B46D-B8D408D1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07" t="8604" r="3702" b="8253"/>
          <a:stretch/>
        </p:blipFill>
        <p:spPr>
          <a:xfrm>
            <a:off x="471640" y="2527457"/>
            <a:ext cx="7412016" cy="3185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6FC5B-3661-B610-98AC-586E8B28F895}"/>
              </a:ext>
            </a:extLst>
          </p:cNvPr>
          <p:cNvSpPr txBox="1"/>
          <p:nvPr/>
        </p:nvSpPr>
        <p:spPr>
          <a:xfrm>
            <a:off x="471640" y="1568095"/>
            <a:ext cx="7412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Search Integration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Extend the scope of what your assistant can answer by searching documents and websites.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D1DD9D-4127-4BEF-0ABF-EEAE52B48777}"/>
              </a:ext>
            </a:extLst>
          </p:cNvPr>
          <p:cNvCxnSpPr>
            <a:cxnSpLocks/>
          </p:cNvCxnSpPr>
          <p:nvPr/>
        </p:nvCxnSpPr>
        <p:spPr>
          <a:xfrm>
            <a:off x="7883656" y="3213965"/>
            <a:ext cx="73095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40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https://cloud.ibm.com/docs/watson-assistant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 err="1">
                <a:latin typeface="+mj-lt"/>
              </a:rPr>
              <a:t>ConnectMe</a:t>
            </a:r>
            <a:r>
              <a:rPr lang="en-CA" sz="1600" b="1" dirty="0">
                <a:latin typeface="+mj-lt"/>
              </a:rPr>
              <a:t> Demo Source</a:t>
            </a:r>
          </a:p>
          <a:p>
            <a:r>
              <a:rPr lang="en-CA" sz="1600" dirty="0">
                <a:latin typeface="+mj-lt"/>
              </a:rPr>
              <a:t>SQL Account Table		</a:t>
            </a:r>
            <a:r>
              <a:rPr lang="en-CA" sz="1600" dirty="0">
                <a:latin typeface="+mj-lt"/>
                <a:hlinkClick r:id="rId3"/>
              </a:rPr>
              <a:t>account.sql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REST Server			</a:t>
            </a:r>
            <a:r>
              <a:rPr lang="en-CA" sz="1600" dirty="0">
                <a:latin typeface="+mj-lt"/>
                <a:hlinkClick r:id="rId4"/>
              </a:rPr>
              <a:t>server.js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 err="1">
                <a:latin typeface="+mj-lt"/>
              </a:rPr>
              <a:t>OpenAPI</a:t>
            </a:r>
            <a:r>
              <a:rPr lang="en-CA" sz="1600" dirty="0">
                <a:latin typeface="+mj-lt"/>
              </a:rPr>
              <a:t> Specification		</a:t>
            </a:r>
            <a:r>
              <a:rPr lang="en-CA" sz="1600" dirty="0">
                <a:latin typeface="+mj-lt"/>
                <a:hlinkClick r:id="rId5"/>
              </a:rPr>
              <a:t>swagger.json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6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54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Build a Watson AI Chatbot from Db2 -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F26D-7D7E-134F-20CF-287CC9BF3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Planning Your Assistant</a:t>
            </a:r>
          </a:p>
        </p:txBody>
      </p:sp>
    </p:spTree>
    <p:extLst>
      <p:ext uri="{BB962C8B-B14F-4D97-AF65-F5344CB8AC3E}">
        <p14:creationId xmlns:p14="http://schemas.microsoft.com/office/powerpoint/2010/main" val="9248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Before building an assistant…</a:t>
            </a:r>
          </a:p>
        </p:txBody>
      </p:sp>
      <p:pic>
        <p:nvPicPr>
          <p:cNvPr id="5122" name="Picture 2" descr="Diagram of a simple assistant">
            <a:extLst>
              <a:ext uri="{FF2B5EF4-FFF2-40B4-BE49-F238E27FC236}">
                <a16:creationId xmlns:a16="http://schemas.microsoft.com/office/drawing/2014/main" id="{6DEA6C0B-D4C0-16BA-492F-12221467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48" y="1313560"/>
            <a:ext cx="6847755" cy="4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ECB0987-A47E-1038-BBDE-C6C4038710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4936964" cy="541414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an initial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Where will customers use your assistant?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starting domain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topic domain can your assistant unify and automate?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Outline frequent topics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are the most frequent topics which are mostly informational in nature?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Collect content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help content is available to customers today?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Plan handoff 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How should customers be routed to human agents?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7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Terminology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264034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Actions and Phrases?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185FCFB-918F-D08F-F8B5-A5D26564E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818" y="832104"/>
            <a:ext cx="5204533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An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action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problem or a task that your customer wants to resolve</a:t>
            </a:r>
          </a:p>
          <a:p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i="1" u="sng" dirty="0">
                <a:latin typeface="+mj-lt"/>
              </a:rPr>
              <a:t>Phrases</a:t>
            </a:r>
            <a:r>
              <a:rPr lang="en-US" dirty="0">
                <a:latin typeface="+mj-lt"/>
              </a:rPr>
              <a:t> are what customers type or say </a:t>
            </a:r>
            <a:r>
              <a:rPr lang="en-CA" dirty="0">
                <a:latin typeface="+mj-lt"/>
              </a:rPr>
              <a:t>to start an </a:t>
            </a:r>
            <a:r>
              <a:rPr lang="en-CA" i="1" u="sng" dirty="0">
                <a:latin typeface="+mj-lt"/>
              </a:rPr>
              <a:t>action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Add multiple </a:t>
            </a:r>
            <a:r>
              <a:rPr lang="en-CA" i="1" u="sng" dirty="0">
                <a:latin typeface="+mj-lt"/>
              </a:rPr>
              <a:t>phrases</a:t>
            </a:r>
            <a:r>
              <a:rPr lang="en-CA" dirty="0">
                <a:latin typeface="+mj-lt"/>
              </a:rPr>
              <a:t> to better train your assistant to recognize what customers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23809-DE45-9C5E-6B8C-C0C8C72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13" y="935510"/>
            <a:ext cx="3863363" cy="1321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5192A-9349-B34B-1894-B378D1EF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3" y="3288266"/>
            <a:ext cx="4252255" cy="3176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B0C9C-7C7B-EDE5-076C-A105660D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14" y="2549987"/>
            <a:ext cx="4180562" cy="3846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13092</TotalTime>
  <Words>903</Words>
  <Application>Microsoft Office PowerPoint</Application>
  <PresentationFormat>Widescreen</PresentationFormat>
  <Paragraphs>187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Retrospect</vt:lpstr>
      <vt:lpstr>Build a Watson AI Chatbot from Db2</vt:lpstr>
      <vt:lpstr>Agenda</vt:lpstr>
      <vt:lpstr>Overview of Watsonx Assistant</vt:lpstr>
      <vt:lpstr>What is Watsonx Assistant?</vt:lpstr>
      <vt:lpstr>How Does It Work?</vt:lpstr>
      <vt:lpstr>Planning Your Assistant</vt:lpstr>
      <vt:lpstr>Before building an assistant…</vt:lpstr>
      <vt:lpstr>Terminology You Should Know</vt:lpstr>
      <vt:lpstr>What are Actions and Phrases?</vt:lpstr>
      <vt:lpstr>What are Steps and Conditions?</vt:lpstr>
      <vt:lpstr>Let’s Build a Chatbot</vt:lpstr>
      <vt:lpstr>Demo Example – ConnectMe Inc. </vt:lpstr>
      <vt:lpstr>Create Watsonx Assistant Instance</vt:lpstr>
      <vt:lpstr>Create Watsonx Assistant</vt:lpstr>
      <vt:lpstr>Customize Web Chat</vt:lpstr>
      <vt:lpstr>Create Action From Scratch and Set Initial Phrase</vt:lpstr>
      <vt:lpstr>Add More Example Phrases</vt:lpstr>
      <vt:lpstr>Create First Step</vt:lpstr>
      <vt:lpstr>Add Custom Response Options</vt:lpstr>
      <vt:lpstr>Create Another Clarification Step</vt:lpstr>
      <vt:lpstr>Add Condition</vt:lpstr>
      <vt:lpstr>Create an Agent Handoff Step</vt:lpstr>
      <vt:lpstr>Connect to Agent</vt:lpstr>
      <vt:lpstr>Create Final Response Step</vt:lpstr>
      <vt:lpstr>Edit Response in JSON View</vt:lpstr>
      <vt:lpstr>End the Action</vt:lpstr>
      <vt:lpstr>Use Visualization Tool</vt:lpstr>
      <vt:lpstr>Preview Your Action</vt:lpstr>
      <vt:lpstr>Integrate with Db2</vt:lpstr>
      <vt:lpstr>Create Table</vt:lpstr>
      <vt:lpstr>Create REST Server</vt:lpstr>
      <vt:lpstr>Create Service Commander Definition to Start Server</vt:lpstr>
      <vt:lpstr>Create OpenAPI Specification (in JSON format)</vt:lpstr>
      <vt:lpstr>Test OpenAPI Specification</vt:lpstr>
      <vt:lpstr>Build Custom Extension in Catelog</vt:lpstr>
      <vt:lpstr>Import OpenAPI Specification</vt:lpstr>
      <vt:lpstr>Add Extension to Watsonx Assistant</vt:lpstr>
      <vt:lpstr>Create New Action with Initial Step</vt:lpstr>
      <vt:lpstr>Create Step with Extension</vt:lpstr>
      <vt:lpstr>Create Success and Failure Steps</vt:lpstr>
      <vt:lpstr>Preview Your Action</vt:lpstr>
      <vt:lpstr>Duplicate Action and Update Phrase + Initial Step</vt:lpstr>
      <vt:lpstr>Create Clarification Step</vt:lpstr>
      <vt:lpstr>Create Step with Extension</vt:lpstr>
      <vt:lpstr>Create Final Step</vt:lpstr>
      <vt:lpstr>Preview Your Action</vt:lpstr>
      <vt:lpstr>Next Steps</vt:lpstr>
      <vt:lpstr>Add More Actions with Templates</vt:lpstr>
      <vt:lpstr>Adjust Default Actions</vt:lpstr>
      <vt:lpstr>Adjust Global Settings</vt:lpstr>
      <vt:lpstr>Search Integration with Watson Discovery</vt:lpstr>
      <vt:lpstr>Any Questions?</vt:lpstr>
      <vt:lpstr>Important Links</vt:lpstr>
      <vt:lpstr>For More Information</vt:lpstr>
      <vt:lpstr>Build a Watson AI Chatbot from Db2 -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241</cp:revision>
  <dcterms:created xsi:type="dcterms:W3CDTF">2021-01-11T03:24:53Z</dcterms:created>
  <dcterms:modified xsi:type="dcterms:W3CDTF">2024-11-02T22:01:22Z</dcterms:modified>
</cp:coreProperties>
</file>